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8" r:id="rId3"/>
    <p:sldId id="261" r:id="rId4"/>
    <p:sldId id="262" r:id="rId5"/>
    <p:sldId id="266" r:id="rId6"/>
    <p:sldId id="264" r:id="rId7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ILIYANOVA TSVETANOVA-TOTEVA" initials="MIT" lastIdx="1" clrIdx="0">
    <p:extLst>
      <p:ext uri="{19B8F6BF-5375-455C-9EA6-DF929625EA0E}">
        <p15:presenceInfo xmlns:p15="http://schemas.microsoft.com/office/powerpoint/2012/main" userId="S-1-5-21-583907252-1580818891-854245398-12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83413" autoAdjust="0"/>
  </p:normalViewPr>
  <p:slideViewPr>
    <p:cSldViewPr snapToGrid="0">
      <p:cViewPr varScale="1">
        <p:scale>
          <a:sx n="105" d="100"/>
          <a:sy n="105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06T14:12:18.13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ABDEB-BABE-49C0-B3C6-5E9C6FE7152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2F195-C1B4-42E4-9BD7-A8BAC868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2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13AD0F-A6B5-4215-AD3D-AF987A466E13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8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Програмата предоставя</a:t>
            </a:r>
            <a:r>
              <a:rPr lang="bg-BG" baseline="0" dirty="0" smtClean="0"/>
              <a:t> финансиране в размер на</a:t>
            </a:r>
            <a:r>
              <a:rPr lang="bg-BG" dirty="0" smtClean="0"/>
              <a:t> 80% от бюджета</a:t>
            </a:r>
            <a:r>
              <a:rPr lang="bg-BG" baseline="0" dirty="0" smtClean="0"/>
              <a:t> на одобрените проекти, </a:t>
            </a:r>
            <a:r>
              <a:rPr lang="ru-RU" baseline="0" dirty="0" smtClean="0"/>
              <a:t>чрез Европейския фонд за регионално развитие.</a:t>
            </a:r>
          </a:p>
          <a:p>
            <a:endParaRPr lang="ru-RU" baseline="0" dirty="0" smtClean="0"/>
          </a:p>
          <a:p>
            <a:r>
              <a:rPr lang="ru-RU" dirty="0" smtClean="0"/>
              <a:t>Министерство на регионалното развитие и благоустройството, в качеството си на Национален орган на програмата, ще предостави национално съфинансиране от републиканския бюджет на всеки български партньор в размер на 15% от неговия бюджет в одобрения проект чрез сключване на договор за национално съфинансиране между министерството и партньора. Останалата част (5%) от националното съфинансиране се поема като собствен принос на партньорите.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956CF-1CD7-4D96-B793-FCEF1E495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00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След</a:t>
            </a:r>
            <a:r>
              <a:rPr lang="bg-BG" baseline="0" dirty="0" smtClean="0"/>
              <a:t> като проекта бъде одобрен за финансиране от Програмата, и след като бъде сключен Основния договор по проекта (</a:t>
            </a:r>
            <a:r>
              <a:rPr lang="en-US" baseline="0" dirty="0" smtClean="0"/>
              <a:t>Subsidy Contract)</a:t>
            </a:r>
            <a:r>
              <a:rPr lang="bg-BG" baseline="0" dirty="0" smtClean="0"/>
              <a:t>, всеки български партньор може да поиска предоставяне на Национално съфинансиране, като подаде до МРРБ необходимите за процедурата документи, които са достъпни на сайта на МРРБ, в раздел Инфраструктура и програми, програми за териториално сътрудничество, Дунавски регион, документи.</a:t>
            </a:r>
          </a:p>
          <a:p>
            <a:endParaRPr lang="bg-BG" baseline="0" dirty="0" smtClean="0"/>
          </a:p>
          <a:p>
            <a:r>
              <a:rPr lang="bg-BG" baseline="0" dirty="0" smtClean="0"/>
              <a:t>В архивирания файл ще намерите Анекс </a:t>
            </a:r>
            <a:r>
              <a:rPr lang="en-US" baseline="0" dirty="0" smtClean="0"/>
              <a:t>III.1 </a:t>
            </a:r>
            <a:r>
              <a:rPr lang="bg-BG" baseline="0" dirty="0" smtClean="0"/>
              <a:t>Придружително писмо и Списък с необходимите документи.</a:t>
            </a:r>
          </a:p>
          <a:p>
            <a:r>
              <a:rPr lang="bg-BG" baseline="0" dirty="0" smtClean="0"/>
              <a:t>Представен за информация е Договорът за национално съфинансиране, който се изготвя от експерт от отдел Програми </a:t>
            </a:r>
            <a:r>
              <a:rPr lang="bg-BG" baseline="0" dirty="0" err="1" smtClean="0"/>
              <a:t>Интеррег</a:t>
            </a:r>
            <a:r>
              <a:rPr lang="bg-BG" baseline="0" dirty="0" smtClean="0"/>
              <a:t>, след преглед и одобрение на получените документи. След като договорът бъде изготвен и съгласуван с финансов и правен отдел, следва подписването му и предоставянето на екземпляр от договора на партньора.</a:t>
            </a:r>
          </a:p>
          <a:p>
            <a:r>
              <a:rPr lang="bg-BG" baseline="0" dirty="0" smtClean="0"/>
              <a:t>Следваща стъпка е подаването на Искане за плащане по договора, като авансовото плащане на НС е в размер на 80%. Необходимите документи се намират на същото място в сайта.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956CF-1CD7-4D96-B793-FCEF1E495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648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956CF-1CD7-4D96-B793-FCEF1E495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240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A956CF-1CD7-4D96-B793-FCEF1E4950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0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75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4"/>
            <a:ext cx="1219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4063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4"/>
            <a:ext cx="12192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760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50805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050664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30758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559754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564286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06867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13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3248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91371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549007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45641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0460651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smtClean="0"/>
          </a:p>
        </p:txBody>
      </p:sp>
    </p:spTree>
    <p:extLst>
      <p:ext uri="{BB962C8B-B14F-4D97-AF65-F5344CB8AC3E}">
        <p14:creationId xmlns:p14="http://schemas.microsoft.com/office/powerpoint/2010/main" val="21682895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7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5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1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0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B08A6-9D8B-46A9-84E9-6B1A2DBA1F5F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DB14-C38E-4F48-8AC8-7385654A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1060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hf hdr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 bwMode="auto">
          <a:xfrm>
            <a:off x="7196328" y="5787980"/>
            <a:ext cx="47365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bg-BG" sz="2000" b="1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Дирекция “Управление на</a:t>
            </a:r>
            <a:endParaRPr lang="en-US" sz="2000" b="1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  <a:p>
            <a:pPr marL="179388" indent="-179388" algn="r">
              <a:defRPr/>
            </a:pPr>
            <a:r>
              <a:rPr lang="bg-BG" sz="2000" b="1" dirty="0">
                <a:solidFill>
                  <a:prstClr val="white"/>
                </a:solidFill>
                <a:latin typeface="Calibri" pitchFamily="34" charset="0"/>
                <a:cs typeface="Arial" pitchFamily="34" charset="0"/>
              </a:rPr>
              <a:t>териториалното сътрудничество“, МРРБ</a:t>
            </a:r>
            <a:endParaRPr lang="en-US" sz="2000" b="1" dirty="0">
              <a:solidFill>
                <a:prstClr val="white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4" y="304125"/>
            <a:ext cx="627012" cy="54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9136" y="343790"/>
            <a:ext cx="5933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g-BG" sz="1400" b="1" dirty="0">
                <a:solidFill>
                  <a:srgbClr val="2F5E95"/>
                </a:solidFill>
                <a:latin typeface="Arial" panose="020B0604020202020204" pitchFamily="34" charset="0"/>
                <a:cs typeface="Arial" pitchFamily="34" charset="0"/>
              </a:rPr>
              <a:t>Министерство на регионалното развитие</a:t>
            </a:r>
          </a:p>
          <a:p>
            <a:pPr>
              <a:defRPr/>
            </a:pPr>
            <a:r>
              <a:rPr lang="bg-BG" sz="1400" b="1" dirty="0">
                <a:solidFill>
                  <a:srgbClr val="2F5E95"/>
                </a:solidFill>
                <a:latin typeface="Arial" panose="020B0604020202020204" pitchFamily="34" charset="0"/>
                <a:cs typeface="Arial" pitchFamily="34" charset="0"/>
              </a:rPr>
              <a:t> и благоустройството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2460491" y="1404000"/>
            <a:ext cx="7279538" cy="77418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08976" y="2570016"/>
            <a:ext cx="4288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Програма </a:t>
            </a:r>
            <a:r>
              <a:rPr lang="ru-RU" altLang="bg-BG" sz="2400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ИНТЕРРЕГ VI-Б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400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Дунавски регион 2021-2027</a:t>
            </a:r>
          </a:p>
        </p:txBody>
      </p: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261" y="355382"/>
            <a:ext cx="741356" cy="49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832" y="4361688"/>
            <a:ext cx="2990088" cy="8234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1028700"/>
            <a:ext cx="7854696" cy="66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0652" y="1714230"/>
            <a:ext cx="10865789" cy="38779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600"/>
              </a:spcBef>
            </a:pPr>
            <a:r>
              <a:rPr lang="ru-RU" sz="16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Предоставяне на Национално съфинансиране на българските партньори</a:t>
            </a:r>
          </a:p>
          <a:p>
            <a:pPr algn="ctr" fontAlgn="base">
              <a:lnSpc>
                <a:spcPct val="150000"/>
              </a:lnSpc>
              <a:spcBef>
                <a:spcPts val="600"/>
              </a:spcBef>
            </a:pPr>
            <a:endParaRPr lang="ru-RU" sz="1600" b="1" dirty="0" smtClean="0">
              <a:solidFill>
                <a:srgbClr val="005A9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Съфинансиране </a:t>
            </a:r>
            <a:r>
              <a:rPr lang="ru-RU" sz="1600" b="1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от </a:t>
            </a:r>
            <a:r>
              <a:rPr lang="ru-RU" sz="16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Европейския съюз</a:t>
            </a: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в размер на 80%, чрез </a:t>
            </a: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Европейския </a:t>
            </a:r>
            <a:r>
              <a:rPr lang="ru-RU" sz="1600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фонд за регионално развитие (ЕФРР)</a:t>
            </a:r>
            <a:endParaRPr lang="ru-RU" sz="1600" dirty="0" smtClean="0">
              <a:solidFill>
                <a:srgbClr val="005A9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Национално съфинансиране</a:t>
            </a: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в размер на 15 %, </a:t>
            </a: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чрез Министерство </a:t>
            </a:r>
            <a:r>
              <a:rPr lang="ru-RU" sz="1600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на регионалното развитие и благоустройството в качеството си на Национален орган на програмата </a:t>
            </a:r>
            <a:endParaRPr lang="ru-RU" sz="1600" dirty="0" smtClean="0">
              <a:solidFill>
                <a:srgbClr val="005A9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Собствен принос </a:t>
            </a: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на бенефициентите е в размер </a:t>
            </a:r>
            <a:r>
              <a:rPr lang="ru-RU" sz="1600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на 5 %</a:t>
            </a:r>
          </a:p>
          <a:p>
            <a:pPr marL="285750" indent="-285750" algn="ctr" fontAlgn="base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rgbClr val="005A9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indent="450215" algn="ctr" fontAlgn="base">
              <a:lnSpc>
                <a:spcPct val="150000"/>
              </a:lnSpc>
              <a:spcBef>
                <a:spcPts val="600"/>
              </a:spcBef>
            </a:pPr>
            <a:endParaRPr lang="ru-RU" sz="1600" dirty="0" smtClean="0">
              <a:solidFill>
                <a:srgbClr val="005A9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2"/>
            <a:ext cx="4716016" cy="1340766"/>
            <a:chOff x="0" y="2"/>
            <a:chExt cx="4716016" cy="134076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1687625" y="-1687623"/>
              <a:ext cx="1340766" cy="4716016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58" y="580455"/>
              <a:ext cx="3884002" cy="55332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983071" y="319580"/>
            <a:ext cx="46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000" b="1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ИНТЕРРЕГ VI-Б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000" b="1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Дунавски регион 2021-2027</a:t>
            </a:r>
          </a:p>
        </p:txBody>
      </p:sp>
    </p:spTree>
    <p:extLst>
      <p:ext uri="{BB962C8B-B14F-4D97-AF65-F5344CB8AC3E}">
        <p14:creationId xmlns:p14="http://schemas.microsoft.com/office/powerpoint/2010/main" val="1067967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0652" y="1714230"/>
            <a:ext cx="10865789" cy="42473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r>
              <a:rPr lang="bg-BG" sz="16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Процедура за сключване на договор за предоставяне на Национално съфинансиране</a:t>
            </a: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tabLst>
                <a:tab pos="357188" algn="l"/>
              </a:tabLst>
            </a:pPr>
            <a:endParaRPr lang="bg-BG" sz="1600" b="1" dirty="0" smtClean="0">
              <a:solidFill>
                <a:srgbClr val="005A9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След одобрение на проекта, сключване на Основния договор и подписване на Споразумението за партньорство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Подаване на </a:t>
            </a:r>
            <a:r>
              <a:rPr lang="ru-RU" sz="1600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Документи за договор за национално съфинансиране и искане за </a:t>
            </a: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плащане, достъпни на сайта на МРРБ: </a:t>
            </a: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en-US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https</a:t>
            </a:r>
            <a:r>
              <a:rPr lang="en-US" sz="1600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://www.mrrb.bg/bg/infrastruktura-i-programi/programi-za-teritorialno-sutrudnichestvo-2021-2027/interreg-vi-b-dunavski-region-2021-2027/dokumenti</a:t>
            </a:r>
            <a:r>
              <a:rPr lang="en-US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/</a:t>
            </a: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   </a:t>
            </a:r>
          </a:p>
          <a:p>
            <a:pPr marL="285750" indent="-285750"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Изготвяне на Договор за </a:t>
            </a: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предоставяне </a:t>
            </a:r>
            <a:r>
              <a:rPr lang="ru-RU" sz="1600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на Национално </a:t>
            </a: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съфинансиране и подаване на Искане за плащане</a:t>
            </a:r>
            <a:endParaRPr lang="bg-BG" sz="1600" dirty="0" smtClean="0">
              <a:solidFill>
                <a:srgbClr val="005A9E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tabLst>
                <a:tab pos="357188" algn="l"/>
              </a:tabLst>
            </a:pPr>
            <a:endParaRPr lang="bg-BG" sz="1600" dirty="0" smtClean="0">
              <a:solidFill>
                <a:srgbClr val="005A9E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0" y="2"/>
            <a:ext cx="4716016" cy="1340766"/>
            <a:chOff x="0" y="2"/>
            <a:chExt cx="4716016" cy="134076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1687625" y="-1687623"/>
              <a:ext cx="1340766" cy="4716016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58" y="580455"/>
              <a:ext cx="3884002" cy="55332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983071" y="319580"/>
            <a:ext cx="46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000" b="1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ИНТЕРРЕГ VI-Б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000" b="1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Дунавски регион 2021-2027</a:t>
            </a:r>
          </a:p>
        </p:txBody>
      </p:sp>
    </p:spTree>
    <p:extLst>
      <p:ext uri="{BB962C8B-B14F-4D97-AF65-F5344CB8AC3E}">
        <p14:creationId xmlns:p14="http://schemas.microsoft.com/office/powerpoint/2010/main" val="2428184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0652" y="1714230"/>
            <a:ext cx="10865789" cy="56630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bg-BG" sz="1600" b="1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Оценка на качеството на проектните предложения в рамките на Първата покана  </a:t>
            </a: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bg-BG" sz="1600" b="1" i="1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Партньорство </a:t>
            </a: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До </a:t>
            </a:r>
            <a:r>
              <a:rPr lang="ru-RU" sz="1600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каква степен съставът на партньорството е подходящ, оправдан и балансиран </a:t>
            </a: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за </a:t>
            </a:r>
            <a:r>
              <a:rPr lang="ru-RU" sz="1600" dirty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предложения проект</a:t>
            </a: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?</a:t>
            </a: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Доколко партньорите покриват целевата област и територия на проекта</a:t>
            </a: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ru-RU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В каква степен предложеното партньорство отговаря на тематичния и териториален обхват на проекта</a:t>
            </a: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bg-BG" sz="1600" b="1" i="1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Често допускани грешки по отношение на Партньорството</a:t>
            </a: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Проектни предложения, в които доминират определен тип партньори, с експертиза в една област (напр. само изследователски и научни организации), или проекти, в които доминират партньори от една държава</a:t>
            </a: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Ограничено партньорство по отношение на териториалния обхват на проекта (напр. партньори само от 2 или 3 държави</a:t>
            </a: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Липса на експертиза на партньорите спрямо тематичния обхват на проекта</a:t>
            </a:r>
          </a:p>
          <a:p>
            <a:pPr marL="285750" indent="-285750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Включване на партньори, които не са членки на ЕС, но с малък принос и дейности по проекта</a:t>
            </a:r>
          </a:p>
          <a:p>
            <a:pPr algn="ctr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bg-BG" sz="1600" dirty="0" smtClean="0">
                <a:solidFill>
                  <a:srgbClr val="005A9E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0" y="2"/>
            <a:ext cx="4716016" cy="1340766"/>
            <a:chOff x="0" y="2"/>
            <a:chExt cx="4716016" cy="134076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1687625" y="-1687623"/>
              <a:ext cx="1340766" cy="4716016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58" y="580455"/>
              <a:ext cx="3884002" cy="55332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5983071" y="319580"/>
            <a:ext cx="46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000" b="1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ИНТЕРРЕГ VI-Б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bg-BG" sz="2000" b="1" dirty="0"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Дунавски регион 2021-2027</a:t>
            </a:r>
          </a:p>
        </p:txBody>
      </p:sp>
    </p:spTree>
    <p:extLst>
      <p:ext uri="{BB962C8B-B14F-4D97-AF65-F5344CB8AC3E}">
        <p14:creationId xmlns:p14="http://schemas.microsoft.com/office/powerpoint/2010/main" val="2580879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2"/>
            <a:ext cx="4572000" cy="1467058"/>
            <a:chOff x="0" y="2"/>
            <a:chExt cx="4572000" cy="1467058"/>
          </a:xfrm>
        </p:grpSpPr>
        <p:sp>
          <p:nvSpPr>
            <p:cNvPr id="12" name="Flowchart: Manual Input 11"/>
            <p:cNvSpPr/>
            <p:nvPr/>
          </p:nvSpPr>
          <p:spPr>
            <a:xfrm rot="5400000">
              <a:off x="1615617" y="-1615615"/>
              <a:ext cx="1340766" cy="4572000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65" y="291360"/>
              <a:ext cx="3897838" cy="11757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934432" y="275622"/>
            <a:ext cx="4676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ИНТЕРРЕГ VI-Б </a:t>
            </a:r>
          </a:p>
          <a:p>
            <a:pPr lvl="0" algn="ctr"/>
            <a:r>
              <a:rPr lang="ru-RU" altLang="bg-BG" sz="2000" b="1" dirty="0" smtClean="0">
                <a:latin typeface="Arial" panose="020B0604020202020204" pitchFamily="34" charset="0"/>
              </a:rPr>
              <a:t> Дунавски регион 2021 – 2027</a:t>
            </a:r>
            <a:endParaRPr lang="ru-RU" altLang="bg-BG" sz="2000" b="1" dirty="0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1664" y="2589439"/>
            <a:ext cx="611244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Дирекция </a:t>
            </a:r>
            <a:r>
              <a:rPr lang="en-US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на териториалното сътрудничество“, МРРБ,</a:t>
            </a:r>
          </a:p>
          <a:p>
            <a:pPr algn="ctr"/>
            <a:r>
              <a:rPr lang="bg-BG" dirty="0">
                <a:solidFill>
                  <a:srgbClr val="005A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Национален орган по Програмата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8B6885-403A-48C7-9570-22B8FC2AA891}"/>
              </a:ext>
            </a:extLst>
          </p:cNvPr>
          <p:cNvSpPr txBox="1"/>
          <p:nvPr/>
        </p:nvSpPr>
        <p:spPr>
          <a:xfrm>
            <a:off x="1898261" y="1813176"/>
            <a:ext cx="82006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3200" dirty="0">
                <a:solidFill>
                  <a:srgbClr val="005A9E"/>
                </a:solidFill>
                <a:latin typeface="Arial" panose="020B0604020202020204" pitchFamily="34" charset="0"/>
              </a:rPr>
              <a:t>Благодаря за вниманието!</a:t>
            </a:r>
            <a:endParaRPr lang="ru-RU" sz="3200" dirty="0">
              <a:solidFill>
                <a:srgbClr val="005A9E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824" y="4103969"/>
            <a:ext cx="2650034" cy="24309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45874" y="3717034"/>
            <a:ext cx="755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5A9E"/>
                </a:solidFill>
                <a:latin typeface="Arial" panose="020B0604020202020204" pitchFamily="34" charset="0"/>
              </a:rPr>
              <a:t>www.interreg-danube.eu/dtp-archive/about-dtp/new-funding-2021-2027</a:t>
            </a:r>
            <a:r>
              <a:rPr lang="bg-BG" dirty="0" smtClean="0">
                <a:solidFill>
                  <a:srgbClr val="005A9E"/>
                </a:solidFill>
                <a:latin typeface="Arial" panose="020B0604020202020204" pitchFamily="34" charset="0"/>
              </a:rPr>
              <a:t>  </a:t>
            </a:r>
            <a:endParaRPr lang="en-US" dirty="0">
              <a:solidFill>
                <a:srgbClr val="005A9E"/>
              </a:solidFill>
              <a:latin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rgbClr val="005A9E"/>
                </a:solidFill>
                <a:latin typeface="Arial" panose="020B0604020202020204" pitchFamily="34" charset="0"/>
              </a:rPr>
              <a:t> www.mrrb.bg </a:t>
            </a:r>
            <a:endParaRPr lang="en-US" dirty="0">
              <a:solidFill>
                <a:srgbClr val="005A9E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24000" y="2"/>
            <a:ext cx="4716016" cy="1340766"/>
            <a:chOff x="0" y="2"/>
            <a:chExt cx="4716016" cy="1340766"/>
          </a:xfrm>
        </p:grpSpPr>
        <p:sp>
          <p:nvSpPr>
            <p:cNvPr id="17" name="Flowchart: Manual Input 16"/>
            <p:cNvSpPr/>
            <p:nvPr/>
          </p:nvSpPr>
          <p:spPr>
            <a:xfrm rot="5400000">
              <a:off x="1687625" y="-1687623"/>
              <a:ext cx="1340766" cy="4716016"/>
            </a:xfrm>
            <a:prstGeom prst="flowChartManualInpu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58" y="580455"/>
              <a:ext cx="3884002" cy="553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06326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519</Words>
  <Application>Microsoft Office PowerPoint</Application>
  <PresentationFormat>Widescreen</PresentationFormat>
  <Paragraphs>54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Ppt0000003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MARTA ILIYANOVA TSVETANOVA-TOTEVA</dc:creator>
  <cp:lastModifiedBy>MARTA ILIYANOVA TSVETANOVA-TOTEVA</cp:lastModifiedBy>
  <cp:revision>62</cp:revision>
  <cp:lastPrinted>2024-03-07T07:38:17Z</cp:lastPrinted>
  <dcterms:created xsi:type="dcterms:W3CDTF">2024-02-08T12:07:23Z</dcterms:created>
  <dcterms:modified xsi:type="dcterms:W3CDTF">2024-03-07T07:41:14Z</dcterms:modified>
</cp:coreProperties>
</file>